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84" r:id="rId1"/>
  </p:sldMasterIdLst>
  <p:notesMasterIdLst>
    <p:notesMasterId r:id="rId19"/>
  </p:notesMasterIdLst>
  <p:sldIdLst>
    <p:sldId id="256" r:id="rId2"/>
    <p:sldId id="270" r:id="rId3"/>
    <p:sldId id="258" r:id="rId4"/>
    <p:sldId id="269" r:id="rId5"/>
    <p:sldId id="268" r:id="rId6"/>
    <p:sldId id="272" r:id="rId7"/>
    <p:sldId id="277" r:id="rId8"/>
    <p:sldId id="274" r:id="rId9"/>
    <p:sldId id="282" r:id="rId10"/>
    <p:sldId id="278" r:id="rId11"/>
    <p:sldId id="280" r:id="rId12"/>
    <p:sldId id="285" r:id="rId13"/>
    <p:sldId id="284" r:id="rId14"/>
    <p:sldId id="273" r:id="rId15"/>
    <p:sldId id="275" r:id="rId16"/>
    <p:sldId id="281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E100"/>
    <a:srgbClr val="F45F28"/>
    <a:srgbClr val="00A400"/>
    <a:srgbClr val="0000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vertBarState="maximized">
    <p:restoredLeft sz="15449" autoAdjust="0"/>
    <p:restoredTop sz="94660"/>
  </p:normalViewPr>
  <p:slideViewPr>
    <p:cSldViewPr snapToObjects="1">
      <p:cViewPr varScale="1">
        <p:scale>
          <a:sx n="233" d="100"/>
          <a:sy n="233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2BBEF-34AE-4828-B933-DD325CCD7719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2D077-4C70-49A0-9488-63E88096B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/>
              </a:rPr>
              <a:t>Reconnaissance: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inspection or exploration of an area (The Free Encyclopedia)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2D077-4C70-49A0-9488-63E88096B6A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/>
              </a:rPr>
              <a:t>National Aeronautics and Space Administration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2D077-4C70-49A0-9488-63E88096B6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entury Gothic"/>
              </a:rPr>
              <a:t>Each  NAC image (at 0.5 </a:t>
            </a:r>
            <a:r>
              <a:rPr lang="en-US" dirty="0" err="1" smtClean="0">
                <a:latin typeface="Century Gothic"/>
              </a:rPr>
              <a:t>m</a:t>
            </a:r>
            <a:r>
              <a:rPr lang="en-US" dirty="0" smtClean="0">
                <a:latin typeface="Century Gothic"/>
              </a:rPr>
              <a:t>/pixel) covers only 0.000165% of the Moon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entury Gothic"/>
              </a:rPr>
              <a:t>Each image has ~10 good candidates per low-phase image, however these are up to ~240,000 years old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2D077-4C70-49A0-9488-63E88096B6A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D86-E4FD-4B22-92A4-42AFA5A2312D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D86-E4FD-4B22-92A4-42AFA5A2312D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C37-5911-4D3B-A8B7-F0BB305B24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D86-E4FD-4B22-92A4-42AFA5A2312D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C37-5911-4D3B-A8B7-F0BB305B24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D86-E4FD-4B22-92A4-42AFA5A2312D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C37-5911-4D3B-A8B7-F0BB305B24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D86-E4FD-4B22-92A4-42AFA5A2312D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C37-5911-4D3B-A8B7-F0BB305B24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D86-E4FD-4B22-92A4-42AFA5A2312D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C37-5911-4D3B-A8B7-F0BB305B24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D86-E4FD-4B22-92A4-42AFA5A2312D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C37-5911-4D3B-A8B7-F0BB305B24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D86-E4FD-4B22-92A4-42AFA5A2312D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C37-5911-4D3B-A8B7-F0BB305B24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D86-E4FD-4B22-92A4-42AFA5A2312D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C37-5911-4D3B-A8B7-F0BB305B24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715000"/>
            <a:ext cx="1295756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D86-E4FD-4B22-92A4-42AFA5A2312D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C37-5911-4D3B-A8B7-F0BB305B24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D86-E4FD-4B22-92A4-42AFA5A2312D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C37-5911-4D3B-A8B7-F0BB305B2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D86-E4FD-4B22-92A4-42AFA5A2312D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/>
              <a:pPr/>
              <a:t>‹#›</a:t>
            </a:fld>
            <a:endParaRPr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BC37-5911-4D3B-A8B7-F0BB305B2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32D86-E4FD-4B22-92A4-42AFA5A2312D}" type="datetimeFigureOut">
              <a:rPr lang="en-US" smtClean="0"/>
              <a:pPr/>
              <a:t>4/12/10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5181601"/>
            <a:ext cx="3155576" cy="1472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3" r:id="rId6"/>
    <p:sldLayoutId id="2147483990" r:id="rId7"/>
    <p:sldLayoutId id="2147483991" r:id="rId8"/>
    <p:sldLayoutId id="2147483992" r:id="rId9"/>
    <p:sldLayoutId id="2147483994" r:id="rId10"/>
    <p:sldLayoutId id="2147483995" r:id="rId11"/>
    <p:sldLayoutId id="21474839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5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0.png"/><Relationship Id="rId5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5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5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5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</a:rPr>
              <a:t>The Lunar Reconnaissance Orbiter</a:t>
            </a:r>
            <a:endParaRPr lang="en-US" dirty="0"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entury Gothic"/>
              </a:rPr>
              <a:t>17</a:t>
            </a:r>
            <a:r>
              <a:rPr lang="en-US" baseline="30000" dirty="0" smtClean="0">
                <a:latin typeface="Century Gothic"/>
              </a:rPr>
              <a:t>th</a:t>
            </a:r>
            <a:r>
              <a:rPr lang="en-US" dirty="0" smtClean="0">
                <a:latin typeface="Century Gothic"/>
              </a:rPr>
              <a:t> Annual</a:t>
            </a:r>
          </a:p>
          <a:p>
            <a:r>
              <a:rPr lang="en-US" dirty="0" smtClean="0">
                <a:latin typeface="Century Gothic"/>
              </a:rPr>
              <a:t>The University of Arizona</a:t>
            </a:r>
          </a:p>
          <a:p>
            <a:r>
              <a:rPr lang="en-US" dirty="0" smtClean="0">
                <a:latin typeface="Century Gothic"/>
              </a:rPr>
              <a:t>NASA Space Grant Symposium</a:t>
            </a:r>
          </a:p>
          <a:p>
            <a:endParaRPr lang="en-US" dirty="0" smtClean="0">
              <a:latin typeface="Century Gothic"/>
            </a:endParaRPr>
          </a:p>
          <a:p>
            <a:r>
              <a:rPr lang="en-US" dirty="0" smtClean="0">
                <a:latin typeface="Century Gothic"/>
              </a:rPr>
              <a:t>Stephanie M. Craig</a:t>
            </a:r>
          </a:p>
          <a:p>
            <a:r>
              <a:rPr lang="en-US" dirty="0" smtClean="0">
                <a:latin typeface="Century Gothic"/>
              </a:rPr>
              <a:t>April 17</a:t>
            </a:r>
            <a:r>
              <a:rPr lang="en-US" baseline="30000" dirty="0" smtClean="0">
                <a:latin typeface="Century Gothic"/>
              </a:rPr>
              <a:t>th</a:t>
            </a:r>
            <a:r>
              <a:rPr lang="en-US" dirty="0" smtClean="0">
                <a:latin typeface="Century Gothic"/>
              </a:rPr>
              <a:t>, 2010</a:t>
            </a:r>
          </a:p>
          <a:p>
            <a:endParaRPr lang="en-US" dirty="0" smtClean="0">
              <a:latin typeface="Century Gothic"/>
            </a:endParaRPr>
          </a:p>
          <a:p>
            <a:r>
              <a:rPr lang="en-US" dirty="0" smtClean="0">
                <a:latin typeface="Century Gothic"/>
              </a:rPr>
              <a:t>Mentors: </a:t>
            </a:r>
          </a:p>
          <a:p>
            <a:r>
              <a:rPr lang="en-US" dirty="0" smtClean="0">
                <a:latin typeface="Century Gothic"/>
              </a:rPr>
              <a:t>Dr. Alfred S. McEwen</a:t>
            </a:r>
          </a:p>
          <a:p>
            <a:r>
              <a:rPr lang="en-US" dirty="0" smtClean="0">
                <a:latin typeface="Century Gothic"/>
              </a:rPr>
              <a:t> &amp;</a:t>
            </a:r>
          </a:p>
          <a:p>
            <a:r>
              <a:rPr lang="en-US" dirty="0" smtClean="0">
                <a:latin typeface="Century Gothic"/>
              </a:rPr>
              <a:t>Mrs. Ingrid </a:t>
            </a:r>
            <a:r>
              <a:rPr lang="en-US" dirty="0" err="1" smtClean="0">
                <a:latin typeface="Century Gothic"/>
              </a:rPr>
              <a:t>Daubar</a:t>
            </a:r>
            <a:r>
              <a:rPr lang="en-US" dirty="0" smtClean="0">
                <a:latin typeface="Century Gothic"/>
              </a:rPr>
              <a:t> </a:t>
            </a:r>
            <a:r>
              <a:rPr lang="en-US" dirty="0" err="1" smtClean="0">
                <a:latin typeface="Century Gothic"/>
              </a:rPr>
              <a:t>Spitale</a:t>
            </a:r>
            <a:r>
              <a:rPr lang="en-US" dirty="0" smtClean="0">
                <a:latin typeface="Century Gothic"/>
              </a:rPr>
              <a:t> </a:t>
            </a:r>
          </a:p>
          <a:p>
            <a:endParaRPr lang="en-US" dirty="0" smtClean="0">
              <a:latin typeface="Century Gothic"/>
            </a:endParaRPr>
          </a:p>
          <a:p>
            <a:endParaRPr lang="en-US" dirty="0" smtClean="0">
              <a:latin typeface="Century Gothic"/>
            </a:endParaRPr>
          </a:p>
          <a:p>
            <a:endParaRPr lang="en-US" dirty="0" smtClean="0">
              <a:latin typeface="Century Gothic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4180" y="51816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638800"/>
            <a:ext cx="1295756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</a:rPr>
              <a:t>Differences</a:t>
            </a:r>
            <a:endParaRPr lang="en-US" dirty="0">
              <a:latin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6703" y="51816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562600"/>
            <a:ext cx="1371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Picture 7.png"/>
          <p:cNvPicPr>
            <a:picLocks noGrp="1" noChangeAspect="1"/>
          </p:cNvPicPr>
          <p:nvPr>
            <p:ph idx="1"/>
          </p:nvPr>
        </p:nvPicPr>
        <p:blipFill>
          <a:blip r:embed="rId4"/>
          <a:srcRect l="-179575" r="-179575"/>
          <a:stretch>
            <a:fillRect/>
          </a:stretch>
        </p:blipFill>
        <p:spPr>
          <a:xfrm>
            <a:off x="2133600" y="2209800"/>
            <a:ext cx="7770813" cy="3657600"/>
          </a:xfrm>
        </p:spPr>
      </p:pic>
      <p:pic>
        <p:nvPicPr>
          <p:cNvPr id="12" name="Picture 11" descr="Picture 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209800"/>
            <a:ext cx="1676400" cy="3657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90671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"/>
            </a:pPr>
            <a:r>
              <a:rPr lang="en-US" dirty="0" smtClean="0">
                <a:latin typeface="Century Gothic"/>
              </a:rPr>
              <a:t> Similar features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latin typeface="Century Gothic"/>
              </a:rPr>
              <a:t>100% Overlap 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latin typeface="Century Gothic"/>
              </a:rPr>
              <a:t>High Sun Angle  </a:t>
            </a:r>
          </a:p>
        </p:txBody>
      </p:sp>
      <p:cxnSp>
        <p:nvCxnSpPr>
          <p:cNvPr id="15" name="Straight Connector 14"/>
          <p:cNvCxnSpPr>
            <a:stCxn id="11" idx="2"/>
            <a:endCxn id="11" idx="0"/>
          </p:cNvCxnSpPr>
          <p:nvPr/>
        </p:nvCxnSpPr>
        <p:spPr>
          <a:xfrm rot="5400000" flipH="1">
            <a:off x="4190207" y="4038600"/>
            <a:ext cx="365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86002" y="5867400"/>
            <a:ext cx="1981200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defTabSz="914400">
              <a:spcBef>
                <a:spcPts val="2000"/>
              </a:spcBef>
              <a:buClr>
                <a:schemeClr val="accent3"/>
              </a:buClr>
              <a:defRPr/>
            </a:pPr>
            <a:r>
              <a:rPr lang="en-US" dirty="0" smtClean="0">
                <a:solidFill>
                  <a:schemeClr val="tx2"/>
                </a:solidFill>
                <a:latin typeface="Century Gothic"/>
              </a:rPr>
              <a:t>Apollo Image</a:t>
            </a:r>
          </a:p>
          <a:p>
            <a:pPr marL="457200" lvl="0" indent="-457200" algn="ctr" defTabSz="914400">
              <a:spcBef>
                <a:spcPts val="2000"/>
              </a:spcBef>
              <a:buClr>
                <a:schemeClr val="accent3"/>
              </a:buClr>
              <a:defRPr/>
            </a:pPr>
            <a:r>
              <a:rPr lang="en-US" dirty="0" smtClean="0">
                <a:solidFill>
                  <a:schemeClr val="tx2"/>
                </a:solidFill>
                <a:latin typeface="Century Gothic"/>
              </a:rPr>
              <a:t>(1971-1972)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05400" y="5868194"/>
            <a:ext cx="1676400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defTabSz="914400">
              <a:spcBef>
                <a:spcPts val="2000"/>
              </a:spcBef>
              <a:buClr>
                <a:schemeClr val="accent3"/>
              </a:buClr>
              <a:defRPr/>
            </a:pPr>
            <a:r>
              <a:rPr lang="en-US" dirty="0" smtClean="0">
                <a:solidFill>
                  <a:schemeClr val="tx2"/>
                </a:solidFill>
                <a:latin typeface="Century Gothic"/>
              </a:rPr>
              <a:t>LROC Image </a:t>
            </a:r>
          </a:p>
          <a:p>
            <a:pPr marL="457200" lvl="0" indent="-457200" algn="ctr" defTabSz="914400">
              <a:spcBef>
                <a:spcPts val="2000"/>
              </a:spcBef>
              <a:buClr>
                <a:schemeClr val="accent3"/>
              </a:buClr>
              <a:defRPr/>
            </a:pPr>
            <a:r>
              <a:rPr lang="en-US" dirty="0" smtClean="0">
                <a:solidFill>
                  <a:schemeClr val="tx2"/>
                </a:solidFill>
                <a:latin typeface="Century Gothic"/>
              </a:rPr>
              <a:t>(2009)</a:t>
            </a:r>
          </a:p>
          <a:p>
            <a:pPr marL="457200" lvl="0" indent="-457200" algn="ctr" defTabSz="914400">
              <a:spcBef>
                <a:spcPts val="2000"/>
              </a:spcBef>
              <a:buClr>
                <a:schemeClr val="accent3"/>
              </a:buClr>
              <a:defRPr/>
            </a:pPr>
            <a:endParaRPr lang="en-US" dirty="0" smtClean="0">
              <a:solidFill>
                <a:schemeClr val="tx2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11575" cy="6858000"/>
          </a:xfrm>
          <a:prstGeom prst="rect">
            <a:avLst/>
          </a:prstGeom>
        </p:spPr>
      </p:pic>
      <p:pic>
        <p:nvPicPr>
          <p:cNvPr id="14" name="Picture 13" descr="Pictur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3711575" cy="6858000"/>
          </a:xfrm>
          <a:prstGeom prst="rect">
            <a:avLst/>
          </a:prstGeom>
        </p:spPr>
      </p:pic>
      <p:pic>
        <p:nvPicPr>
          <p:cNvPr id="12" name="Picture 11" descr="Pictur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425" y="0"/>
            <a:ext cx="37115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</a:rPr>
              <a:t>Angle of the Sun</a:t>
            </a:r>
            <a:endParaRPr lang="en-US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6703" y="51816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562600"/>
            <a:ext cx="1371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ontent Placeholder 14" descr="Photometric_angles.png"/>
          <p:cNvPicPr>
            <a:picLocks noGrp="1" noChangeAspect="1"/>
          </p:cNvPicPr>
          <p:nvPr>
            <p:ph idx="1"/>
          </p:nvPr>
        </p:nvPicPr>
        <p:blipFill>
          <a:blip r:embed="rId5"/>
          <a:srcRect l="-15239" r="-15239"/>
          <a:stretch>
            <a:fillRect/>
          </a:stretch>
        </p:blipFill>
        <p:spPr>
          <a:xfrm>
            <a:off x="762000" y="1600200"/>
            <a:ext cx="7770813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</a:rPr>
              <a:t>Bright Rays</a:t>
            </a:r>
            <a:endParaRPr lang="en-US" dirty="0">
              <a:latin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6703" y="51816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283200"/>
            <a:ext cx="175768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Picture 4.png"/>
          <p:cNvPicPr>
            <a:picLocks noGrp="1" noChangeAspect="1"/>
          </p:cNvPicPr>
          <p:nvPr>
            <p:ph idx="1"/>
          </p:nvPr>
        </p:nvPicPr>
        <p:blipFill>
          <a:blip r:embed="rId4"/>
          <a:srcRect l="-15328" r="-15328"/>
          <a:stretch>
            <a:fillRect/>
          </a:stretch>
        </p:blipFill>
        <p:spPr>
          <a:xfrm>
            <a:off x="3962400" y="2029222"/>
            <a:ext cx="5726083" cy="2695178"/>
          </a:xfrm>
        </p:spPr>
      </p:pic>
      <p:pic>
        <p:nvPicPr>
          <p:cNvPr id="13" name="Picture 12" descr="Picture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4" y="2029222"/>
            <a:ext cx="4422856" cy="26951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19200" y="4831794"/>
            <a:ext cx="27315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defTabSz="914400">
              <a:spcBef>
                <a:spcPts val="2000"/>
              </a:spcBef>
              <a:buClr>
                <a:schemeClr val="accent3"/>
              </a:buClr>
              <a:defRPr/>
            </a:pPr>
            <a:r>
              <a:rPr lang="en-US" sz="1400" dirty="0" smtClean="0">
                <a:solidFill>
                  <a:schemeClr val="tx2"/>
                </a:solidFill>
                <a:latin typeface="Century Gothic"/>
              </a:rPr>
              <a:t>Apollo Image (1971-1972)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16482" y="4831795"/>
            <a:ext cx="3646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defTabSz="914400">
              <a:spcBef>
                <a:spcPts val="2000"/>
              </a:spcBef>
              <a:buClr>
                <a:schemeClr val="accent3"/>
              </a:buClr>
              <a:defRPr/>
            </a:pPr>
            <a:r>
              <a:rPr lang="en-US" sz="1400" dirty="0" smtClean="0">
                <a:solidFill>
                  <a:schemeClr val="tx2"/>
                </a:solidFill>
                <a:latin typeface="Century Gothic"/>
              </a:rPr>
              <a:t>LROC Image (2009)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362994" y="3809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401594" y="3733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1410494" y="2934494"/>
            <a:ext cx="457200" cy="227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5523706" y="2934494"/>
            <a:ext cx="457200" cy="227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723106" y="2629694"/>
            <a:ext cx="457200" cy="227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4914106" y="2705894"/>
            <a:ext cx="457200" cy="227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667000" y="5257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Century Gothic"/>
              </a:rPr>
              <a:t>Through a computer process known as blinking, two images were placed one on top of the other, and by flashing between the two images, the lunar surfaces were compared at once.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/>
              </a:rPr>
              <a:t>Neukum</a:t>
            </a:r>
            <a:r>
              <a:rPr lang="en-US" dirty="0" smtClean="0">
                <a:latin typeface="Century Gothic"/>
              </a:rPr>
              <a:t> Production</a:t>
            </a:r>
            <a:br>
              <a:rPr lang="en-US" dirty="0" smtClean="0">
                <a:latin typeface="Century Gothic"/>
              </a:rPr>
            </a:br>
            <a:r>
              <a:rPr lang="en-US" sz="3000" dirty="0" smtClean="0">
                <a:latin typeface="Century Gothic"/>
              </a:rPr>
              <a:t>Size Distribution Frequency on Moon </a:t>
            </a:r>
            <a:endParaRPr lang="en-US" sz="3000" dirty="0">
              <a:latin typeface="Century Gothic"/>
            </a:endParaRPr>
          </a:p>
        </p:txBody>
      </p:sp>
      <p:pic>
        <p:nvPicPr>
          <p:cNvPr id="4" name="Content Placeholder 3" descr="Neukum.gif"/>
          <p:cNvPicPr>
            <a:picLocks noGrp="1" noChangeAspect="1"/>
          </p:cNvPicPr>
          <p:nvPr>
            <p:ph idx="1"/>
          </p:nvPr>
        </p:nvPicPr>
        <p:blipFill>
          <a:blip r:embed="rId2"/>
          <a:srcRect l="-54384" r="-54384"/>
          <a:stretch>
            <a:fillRect/>
          </a:stretch>
        </p:blipFill>
        <p:spPr>
          <a:xfrm>
            <a:off x="685800" y="2209800"/>
            <a:ext cx="7770813" cy="3657600"/>
          </a:xfrm>
        </p:spPr>
      </p:pic>
      <p:sp>
        <p:nvSpPr>
          <p:cNvPr id="5" name="Rectangle 4"/>
          <p:cNvSpPr/>
          <p:nvPr/>
        </p:nvSpPr>
        <p:spPr>
          <a:xfrm>
            <a:off x="381000" y="28956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Gothic"/>
              </a:rPr>
              <a:t>------- Lava Plains</a:t>
            </a:r>
          </a:p>
          <a:p>
            <a:r>
              <a:rPr lang="en-US" dirty="0" smtClean="0">
                <a:latin typeface="Century Gothic"/>
              </a:rPr>
              <a:t>_____Uplands</a:t>
            </a:r>
            <a:endParaRPr lang="en-US" dirty="0">
              <a:latin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86600" y="3352800"/>
            <a:ext cx="1600200" cy="1752600"/>
          </a:xfrm>
          <a:prstGeom prst="ellipse">
            <a:avLst/>
          </a:prstGeom>
          <a:gradFill flip="none" rotWithShape="1">
            <a:gsLst>
              <a:gs pos="27000">
                <a:schemeClr val="accent1"/>
              </a:gs>
              <a:gs pos="100000">
                <a:prstClr val="white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5200" y="375267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bg1"/>
                </a:solidFill>
                <a:latin typeface="Century Gothic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Century Gothic"/>
              </a:rPr>
              <a:t>ate the surface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23624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308600"/>
            <a:ext cx="175768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827" y="0"/>
            <a:ext cx="7027173" cy="6858000"/>
          </a:xfrm>
          <a:prstGeom prst="rect">
            <a:avLst/>
          </a:prstGeom>
        </p:spPr>
      </p:pic>
      <p:pic>
        <p:nvPicPr>
          <p:cNvPr id="9" name="Picture 8" descr="Picture 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209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</a:rPr>
              <a:t>Results</a:t>
            </a:r>
            <a:endParaRPr lang="en-US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6703" y="51816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283200"/>
            <a:ext cx="175768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5486400" cy="36576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Century Gothic"/>
              </a:rPr>
              <a:t>The findings show 0 new craters were discovered in the 7 analyzed images.   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Century Gothic"/>
              </a:rPr>
              <a:t>The area covered was approximately 1878.8 </a:t>
            </a:r>
            <a:r>
              <a:rPr lang="en-US" sz="1800" dirty="0" smtClean="0">
                <a:solidFill>
                  <a:schemeClr val="bg1"/>
                </a:solidFill>
                <a:latin typeface="Century Gothic"/>
              </a:rPr>
              <a:t>km</a:t>
            </a:r>
            <a:r>
              <a:rPr lang="en-US" sz="1800" baseline="30000" dirty="0" smtClean="0">
                <a:solidFill>
                  <a:schemeClr val="bg1"/>
                </a:solidFill>
                <a:latin typeface="Century Gothic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Century Gothic"/>
              </a:rPr>
              <a:t>, </a:t>
            </a:r>
            <a:r>
              <a:rPr lang="en-US" sz="1800" smtClean="0">
                <a:solidFill>
                  <a:schemeClr val="bg1"/>
                </a:solidFill>
                <a:latin typeface="Century Gothic"/>
              </a:rPr>
              <a:t>around 3.7x </a:t>
            </a:r>
            <a:r>
              <a:rPr lang="en-US" sz="1800" dirty="0" smtClean="0">
                <a:solidFill>
                  <a:schemeClr val="bg1"/>
                </a:solidFill>
                <a:latin typeface="Century Gothic"/>
              </a:rPr>
              <a:t>the area </a:t>
            </a:r>
            <a:r>
              <a:rPr lang="en-US" sz="1800" dirty="0" smtClean="0">
                <a:solidFill>
                  <a:schemeClr val="bg1"/>
                </a:solidFill>
                <a:latin typeface="Century Gothic"/>
              </a:rPr>
              <a:t>of </a:t>
            </a:r>
            <a:r>
              <a:rPr lang="en-US" sz="1800" dirty="0" smtClean="0">
                <a:solidFill>
                  <a:schemeClr val="bg1"/>
                </a:solidFill>
                <a:latin typeface="Century Gothic"/>
              </a:rPr>
              <a:t>Tucson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Century Gothic"/>
              </a:rPr>
              <a:t>All craters observed were present during the time of Apollo and have been preserved for at least the last 40 years</a:t>
            </a:r>
            <a:r>
              <a:rPr lang="en-US" sz="1800" dirty="0" smtClean="0">
                <a:latin typeface="Century Gothic"/>
              </a:rPr>
              <a:t>.</a:t>
            </a:r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306503" y="419100"/>
            <a:ext cx="1600200" cy="1752600"/>
          </a:xfrm>
          <a:prstGeom prst="ellipse">
            <a:avLst/>
          </a:prstGeom>
          <a:gradFill flip="none" rotWithShape="1">
            <a:gsLst>
              <a:gs pos="42000">
                <a:schemeClr val="accent1"/>
              </a:gs>
              <a:gs pos="100000">
                <a:prstClr val="white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00800" y="695235"/>
            <a:ext cx="1429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bg1"/>
                </a:solidFill>
                <a:latin typeface="Century Gothic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Century Gothic"/>
              </a:rPr>
              <a:t>etermine the number of craters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3711575" cy="6858000"/>
          </a:xfrm>
          <a:prstGeom prst="rect">
            <a:avLst/>
          </a:prstGeom>
        </p:spPr>
      </p:pic>
      <p:pic>
        <p:nvPicPr>
          <p:cNvPr id="11" name="Picture 10" descr="Pictur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425" y="0"/>
            <a:ext cx="3711575" cy="6858000"/>
          </a:xfrm>
          <a:prstGeom prst="rect">
            <a:avLst/>
          </a:prstGeom>
        </p:spPr>
      </p:pic>
      <p:pic>
        <p:nvPicPr>
          <p:cNvPr id="8" name="Picture 7" descr="Picture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703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</a:rPr>
              <a:t>Discoveries </a:t>
            </a:r>
            <a:br>
              <a:rPr lang="en-US" dirty="0" smtClean="0">
                <a:solidFill>
                  <a:schemeClr val="bg1"/>
                </a:solidFill>
                <a:latin typeface="Century Gothic"/>
              </a:rPr>
            </a:br>
            <a:r>
              <a:rPr lang="en-US" dirty="0" smtClean="0">
                <a:solidFill>
                  <a:schemeClr val="bg1"/>
                </a:solidFill>
                <a:latin typeface="Century Gothic"/>
              </a:rPr>
              <a:t>&amp; Interpretations</a:t>
            </a:r>
            <a:endParaRPr lang="en-US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6703" y="51816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283200"/>
            <a:ext cx="175768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00200" y="2209800"/>
            <a:ext cx="6324600" cy="4241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</a:rPr>
              <a:t>There exit differences </a:t>
            </a:r>
            <a:r>
              <a:rPr lang="en-US" dirty="0" smtClean="0">
                <a:solidFill>
                  <a:schemeClr val="bg1"/>
                </a:solidFill>
                <a:latin typeface="Century Gothic"/>
              </a:rPr>
              <a:t>in lighting, dimension, and overlap of Apollo and LROC </a:t>
            </a:r>
            <a:r>
              <a:rPr lang="en-US" dirty="0" smtClean="0">
                <a:solidFill>
                  <a:schemeClr val="bg1"/>
                </a:solidFill>
                <a:latin typeface="Century Gothic"/>
              </a:rPr>
              <a:t>images.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/>
              </a:rPr>
              <a:t>0.0000495 % </a:t>
            </a:r>
            <a:r>
              <a:rPr lang="en-US" dirty="0" smtClean="0">
                <a:solidFill>
                  <a:schemeClr val="bg1"/>
                </a:solidFill>
                <a:latin typeface="Century Gothic"/>
              </a:rPr>
              <a:t>of the surface area of the </a:t>
            </a:r>
            <a:r>
              <a:rPr lang="en-US" dirty="0" smtClean="0">
                <a:solidFill>
                  <a:schemeClr val="bg1"/>
                </a:solidFill>
                <a:latin typeface="Century Gothic"/>
              </a:rPr>
              <a:t>moon was observed.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/>
              </a:rPr>
              <a:t>40 years in the history of the Solar System is a moment in time.  </a:t>
            </a:r>
            <a:endParaRPr lang="en-US" dirty="0" smtClean="0">
              <a:solidFill>
                <a:schemeClr val="bg1"/>
              </a:solidFill>
              <a:latin typeface="Century Gothic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</a:rPr>
              <a:t>Thank You</a:t>
            </a:r>
            <a:endParaRPr lang="en-US" dirty="0">
              <a:latin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6793" y="16002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379" y="1752600"/>
            <a:ext cx="175768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133600"/>
            <a:ext cx="7770813" cy="304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Century Gothic"/>
              </a:rPr>
              <a:t>Mentors:</a:t>
            </a:r>
          </a:p>
          <a:p>
            <a:pPr algn="ctr">
              <a:buNone/>
            </a:pPr>
            <a:r>
              <a:rPr lang="en-US" dirty="0" smtClean="0">
                <a:latin typeface="Century Gothic"/>
              </a:rPr>
              <a:t>Dr. Alfred S. McEwen </a:t>
            </a:r>
          </a:p>
          <a:p>
            <a:pPr algn="ctr">
              <a:buNone/>
            </a:pPr>
            <a:r>
              <a:rPr lang="en-US" dirty="0" smtClean="0">
                <a:latin typeface="Century Gothic"/>
              </a:rPr>
              <a:t>Mrs. Ingrid </a:t>
            </a:r>
            <a:r>
              <a:rPr lang="en-US" dirty="0" err="1" smtClean="0">
                <a:latin typeface="Century Gothic"/>
              </a:rPr>
              <a:t>Daubar</a:t>
            </a:r>
            <a:r>
              <a:rPr lang="en-US" dirty="0" smtClean="0">
                <a:latin typeface="Century Gothic"/>
              </a:rPr>
              <a:t> </a:t>
            </a:r>
            <a:r>
              <a:rPr lang="en-US" dirty="0" err="1" smtClean="0">
                <a:latin typeface="Century Gothic"/>
              </a:rPr>
              <a:t>Spitale</a:t>
            </a:r>
            <a:r>
              <a:rPr lang="en-US" dirty="0" smtClean="0">
                <a:latin typeface="Century Gothic"/>
              </a:rPr>
              <a:t> </a:t>
            </a:r>
          </a:p>
          <a:p>
            <a:pPr algn="ctr">
              <a:buNone/>
            </a:pPr>
            <a:r>
              <a:rPr lang="en-US" dirty="0" smtClean="0">
                <a:latin typeface="Century Gothic"/>
              </a:rPr>
              <a:t>Amber </a:t>
            </a:r>
            <a:r>
              <a:rPr lang="en-US" dirty="0" err="1" smtClean="0">
                <a:latin typeface="Century Gothic"/>
              </a:rPr>
              <a:t>Keske</a:t>
            </a:r>
            <a:r>
              <a:rPr lang="en-US" dirty="0" smtClean="0">
                <a:latin typeface="Century Gothic"/>
              </a:rPr>
              <a:t> Co-Investigator</a:t>
            </a:r>
          </a:p>
          <a:p>
            <a:pPr algn="ctr">
              <a:buNone/>
            </a:pPr>
            <a:r>
              <a:rPr lang="en-US" dirty="0" smtClean="0">
                <a:latin typeface="Century Gothic"/>
              </a:rPr>
              <a:t>Felicia </a:t>
            </a:r>
            <a:r>
              <a:rPr lang="en-US" dirty="0" err="1" smtClean="0">
                <a:latin typeface="Century Gothic"/>
              </a:rPr>
              <a:t>Werchan</a:t>
            </a:r>
            <a:r>
              <a:rPr lang="en-US" dirty="0" smtClean="0">
                <a:latin typeface="Century Gothic"/>
              </a:rPr>
              <a:t>  Intern Advisor</a:t>
            </a:r>
          </a:p>
          <a:p>
            <a:pPr algn="ctr">
              <a:buNone/>
            </a:pPr>
            <a:r>
              <a:rPr lang="en-US" dirty="0" smtClean="0">
                <a:latin typeface="Century Gothic"/>
              </a:rPr>
              <a:t>UA NASA Space Grant Program &amp; Personnel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514975"/>
            <a:ext cx="80027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5571" y="5393443"/>
            <a:ext cx="2941042" cy="9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2739" y="5608320"/>
            <a:ext cx="3431522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67236"/>
            <a:ext cx="2895600" cy="5342964"/>
          </a:xfrm>
        </p:spPr>
        <p:txBody>
          <a:bodyPr/>
          <a:lstStyle/>
          <a:p>
            <a:r>
              <a:rPr lang="en-US" dirty="0" smtClean="0">
                <a:latin typeface="Century Gothic"/>
              </a:rPr>
              <a:t>Public Website</a:t>
            </a:r>
            <a:endParaRPr lang="en-US" dirty="0">
              <a:latin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6703" y="51816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562600"/>
            <a:ext cx="1371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icture 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0"/>
            <a:ext cx="45021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 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827" y="0"/>
            <a:ext cx="7027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</a:rPr>
              <a:t>Introduction</a:t>
            </a:r>
            <a:endParaRPr lang="en-US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6703" y="51816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283200"/>
            <a:ext cx="175768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52600" y="685800"/>
            <a:ext cx="4191000" cy="3733800"/>
          </a:xfrm>
        </p:spPr>
        <p:txBody>
          <a:bodyPr>
            <a:normAutofit fontScale="92500"/>
          </a:bodyPr>
          <a:lstStyle/>
          <a:p>
            <a:endParaRPr lang="en-US" dirty="0" smtClean="0">
              <a:solidFill>
                <a:schemeClr val="bg1"/>
              </a:solidFill>
              <a:latin typeface="Century Gothic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/>
              </a:rPr>
              <a:t>	On 23 June 2009, NASA launched a search for new lunar impacts to determine activity around the moon and to date the moon’s surface using technology aboard the Lunar Reconnaissance Orbiter (LRO).</a:t>
            </a:r>
          </a:p>
          <a:p>
            <a:endParaRPr lang="en-US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167445"/>
            <a:ext cx="847274" cy="73755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468656">
            <a:off x="4372207" y="4162576"/>
            <a:ext cx="885816" cy="304800"/>
          </a:xfrm>
          <a:prstGeom prst="rightArrow">
            <a:avLst/>
          </a:prstGeom>
          <a:solidFill>
            <a:srgbClr val="F45F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r side of moon.gif"/>
          <p:cNvPicPr>
            <a:picLocks noGrp="1" noChangeAspect="1"/>
          </p:cNvPicPr>
          <p:nvPr>
            <p:ph idx="1"/>
          </p:nvPr>
        </p:nvPicPr>
        <p:blipFill>
          <a:blip r:embed="rId2"/>
          <a:srcRect l="-58952" r="-58952"/>
          <a:stretch>
            <a:fillRect/>
          </a:stretch>
        </p:blipFill>
        <p:spPr>
          <a:xfrm>
            <a:off x="-533400" y="1981200"/>
            <a:ext cx="6248400" cy="29410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</a:rPr>
              <a:t>Presentation Objectives</a:t>
            </a:r>
            <a:endParaRPr lang="en-US" dirty="0">
              <a:latin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6703" y="51816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283200"/>
            <a:ext cx="175768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91000" y="27432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</a:rPr>
              <a:t>1) Introduce </a:t>
            </a:r>
            <a:r>
              <a:rPr lang="en-US" b="1" dirty="0" smtClean="0">
                <a:latin typeface="Century Gothic"/>
              </a:rPr>
              <a:t>LROC</a:t>
            </a:r>
          </a:p>
          <a:p>
            <a:r>
              <a:rPr lang="en-US" dirty="0" smtClean="0">
                <a:latin typeface="Century Gothic"/>
              </a:rPr>
              <a:t>2) Define my team’s role in the </a:t>
            </a:r>
            <a:r>
              <a:rPr lang="en-US" b="1" dirty="0" smtClean="0">
                <a:latin typeface="Century Gothic"/>
              </a:rPr>
              <a:t>project</a:t>
            </a:r>
            <a:endParaRPr lang="en-US" b="1" dirty="0" smtClean="0"/>
          </a:p>
          <a:p>
            <a:r>
              <a:rPr lang="en-US" dirty="0" smtClean="0">
                <a:latin typeface="Century Gothic"/>
              </a:rPr>
              <a:t>3) Present </a:t>
            </a:r>
            <a:r>
              <a:rPr lang="en-US" b="1" dirty="0" smtClean="0">
                <a:latin typeface="Century Gothic"/>
              </a:rPr>
              <a:t>methods </a:t>
            </a:r>
            <a:r>
              <a:rPr lang="en-US" dirty="0" smtClean="0">
                <a:latin typeface="Century Gothic"/>
              </a:rPr>
              <a:t>used</a:t>
            </a:r>
          </a:p>
          <a:p>
            <a:r>
              <a:rPr lang="en-US" dirty="0" smtClean="0">
                <a:latin typeface="Century Gothic"/>
              </a:rPr>
              <a:t>4) Outline the </a:t>
            </a:r>
            <a:r>
              <a:rPr lang="en-US" b="1" dirty="0" smtClean="0">
                <a:latin typeface="Century Gothic"/>
              </a:rPr>
              <a:t>results</a:t>
            </a:r>
          </a:p>
          <a:p>
            <a:r>
              <a:rPr lang="en-US" dirty="0" smtClean="0">
                <a:latin typeface="Century Gothic"/>
              </a:rPr>
              <a:t>5) Interpret the </a:t>
            </a:r>
            <a:r>
              <a:rPr lang="en-US" b="1" dirty="0" smtClean="0">
                <a:latin typeface="Century Gothic"/>
              </a:rPr>
              <a:t>findings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</a:rPr>
              <a:t>Project Objectives</a:t>
            </a:r>
            <a:endParaRPr lang="en-US" dirty="0">
              <a:latin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6703" y="51816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283200"/>
            <a:ext cx="175768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0574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 defTabSz="914400">
              <a:spcBef>
                <a:spcPts val="2000"/>
              </a:spcBef>
              <a:buClr>
                <a:schemeClr val="accent3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entury Gothic"/>
              </a:rPr>
              <a:t>D</a:t>
            </a:r>
            <a:r>
              <a:rPr lang="en-US" sz="2400" dirty="0" smtClean="0">
                <a:solidFill>
                  <a:schemeClr val="tx2"/>
                </a:solidFill>
                <a:latin typeface="Century Gothic"/>
              </a:rPr>
              <a:t>evelop the best system for comparing images</a:t>
            </a:r>
          </a:p>
          <a:p>
            <a:pPr marL="457200" lvl="0" indent="-457200" defTabSz="914400">
              <a:spcBef>
                <a:spcPts val="2000"/>
              </a:spcBef>
              <a:buClr>
                <a:schemeClr val="accent3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entury Gothic"/>
              </a:rPr>
              <a:t>D</a:t>
            </a:r>
            <a:r>
              <a:rPr lang="en-US" sz="2400" dirty="0" smtClean="0">
                <a:solidFill>
                  <a:schemeClr val="tx2"/>
                </a:solidFill>
                <a:latin typeface="Century Gothic"/>
              </a:rPr>
              <a:t>etermine the number of small impacts since 1971-1972 in order to gauge the safety of future lunar surface operations and interplanetary travel.  </a:t>
            </a:r>
          </a:p>
          <a:p>
            <a:pPr marL="457200" indent="-457200" defTabSz="914400">
              <a:spcBef>
                <a:spcPts val="2000"/>
              </a:spcBef>
              <a:buClr>
                <a:schemeClr val="accent3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entury Gothic"/>
              </a:rPr>
              <a:t>D</a:t>
            </a:r>
            <a:r>
              <a:rPr lang="en-US" sz="2400" dirty="0" smtClean="0">
                <a:solidFill>
                  <a:schemeClr val="tx2"/>
                </a:solidFill>
                <a:latin typeface="Century Gothic"/>
              </a:rPr>
              <a:t>ate the surface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611625"/>
            <a:ext cx="1219200" cy="156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>
            <a:off x="3870325" y="1676400"/>
            <a:ext cx="4816475" cy="4292600"/>
          </a:xfrm>
          <a:prstGeom prst="triangle">
            <a:avLst/>
          </a:prstGeom>
          <a:gradFill flip="none" rotWithShape="1">
            <a:gsLst>
              <a:gs pos="0">
                <a:srgbClr val="F45F28"/>
              </a:gs>
              <a:gs pos="100000">
                <a:srgbClr val="FFFFFF"/>
              </a:gs>
            </a:gsLst>
            <a:lin ang="183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icture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703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7236"/>
            <a:ext cx="7770813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entury Gothic"/>
              </a:rPr>
            </a:br>
            <a:r>
              <a:rPr lang="en-US" dirty="0" smtClean="0">
                <a:solidFill>
                  <a:schemeClr val="bg1"/>
                </a:solidFill>
                <a:latin typeface="Century Gothic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entury Gothic"/>
              </a:rPr>
            </a:br>
            <a:r>
              <a:rPr lang="en-US" dirty="0" smtClean="0">
                <a:solidFill>
                  <a:schemeClr val="bg1"/>
                </a:solidFill>
                <a:latin typeface="Century Gothic"/>
              </a:rPr>
              <a:t>Hypoth</a:t>
            </a:r>
            <a:r>
              <a:rPr lang="en-US" dirty="0" smtClean="0">
                <a:latin typeface="Century Gothic"/>
              </a:rPr>
              <a:t>esized Results</a:t>
            </a:r>
            <a:br>
              <a:rPr lang="en-US" dirty="0" smtClean="0">
                <a:latin typeface="Century Gothic"/>
              </a:rPr>
            </a:br>
            <a:r>
              <a:rPr lang="en-US" sz="1900" dirty="0" err="1" smtClean="0">
                <a:solidFill>
                  <a:schemeClr val="bg1"/>
                </a:solidFill>
                <a:latin typeface="Century Gothic"/>
              </a:rPr>
              <a:t>Neukum’s</a:t>
            </a:r>
            <a:r>
              <a:rPr lang="en-US" sz="1900" dirty="0" smtClean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900" dirty="0" smtClean="0">
                <a:latin typeface="Century Gothic"/>
              </a:rPr>
              <a:t>production function gives:</a:t>
            </a:r>
            <a:br>
              <a:rPr lang="en-US" sz="1900" dirty="0" smtClean="0">
                <a:latin typeface="Century Gothic"/>
              </a:rPr>
            </a:br>
            <a:r>
              <a:rPr lang="en-US" dirty="0" smtClean="0">
                <a:latin typeface="Century Gothic"/>
              </a:rPr>
              <a:t/>
            </a:r>
            <a:br>
              <a:rPr lang="en-US" dirty="0" smtClean="0">
                <a:latin typeface="Century Gothic"/>
              </a:rPr>
            </a:br>
            <a:endParaRPr lang="en-US" dirty="0">
              <a:latin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380" y="51816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54387" y="1803400"/>
            <a:ext cx="5408613" cy="4292600"/>
          </a:xfrm>
        </p:spPr>
        <p:txBody>
          <a:bodyPr>
            <a:noAutofit/>
          </a:bodyPr>
          <a:lstStyle/>
          <a:p>
            <a:pPr lvl="1" algn="ctr">
              <a:buNone/>
            </a:pPr>
            <a:endParaRPr lang="en-US" sz="1200" dirty="0" smtClean="0">
              <a:latin typeface="Century Gothic"/>
            </a:endParaRPr>
          </a:p>
          <a:p>
            <a:pPr lvl="1" algn="ctr">
              <a:buNone/>
            </a:pPr>
            <a:r>
              <a:rPr lang="en-US" sz="1200" dirty="0" smtClean="0">
                <a:latin typeface="Century Gothic"/>
              </a:rPr>
              <a:t>Blink </a:t>
            </a:r>
          </a:p>
          <a:p>
            <a:pPr lvl="1" algn="ctr">
              <a:buNone/>
            </a:pPr>
            <a:r>
              <a:rPr lang="en-US" sz="1200" dirty="0" smtClean="0">
                <a:latin typeface="Century Gothic"/>
              </a:rPr>
              <a:t>compare </a:t>
            </a:r>
          </a:p>
          <a:p>
            <a:pPr lvl="1" algn="ctr">
              <a:buNone/>
            </a:pPr>
            <a:r>
              <a:rPr lang="en-US" sz="1200" dirty="0" smtClean="0">
                <a:latin typeface="Century Gothic"/>
              </a:rPr>
              <a:t>the images </a:t>
            </a:r>
          </a:p>
          <a:p>
            <a:pPr lvl="1" algn="ctr">
              <a:buNone/>
            </a:pPr>
            <a:r>
              <a:rPr lang="en-US" sz="1200" dirty="0" smtClean="0">
                <a:latin typeface="Century Gothic"/>
              </a:rPr>
              <a:t>at a rate of </a:t>
            </a:r>
          </a:p>
          <a:p>
            <a:pPr lvl="1" algn="ctr">
              <a:buNone/>
            </a:pPr>
            <a:r>
              <a:rPr lang="en-US" sz="1200" b="1" dirty="0" smtClean="0">
                <a:latin typeface="Century Gothic"/>
              </a:rPr>
              <a:t>1 image / 10 min </a:t>
            </a:r>
          </a:p>
          <a:p>
            <a:pPr lvl="1" algn="ctr">
              <a:buNone/>
            </a:pPr>
            <a:endParaRPr lang="en-US" sz="1200" dirty="0" smtClean="0">
              <a:latin typeface="Century Gothic"/>
            </a:endParaRPr>
          </a:p>
          <a:p>
            <a:pPr lvl="1" algn="ctr">
              <a:buNone/>
            </a:pPr>
            <a:r>
              <a:rPr lang="en-US" sz="1200" b="1" dirty="0" smtClean="0">
                <a:latin typeface="Century Gothic"/>
              </a:rPr>
              <a:t>10</a:t>
            </a:r>
            <a:r>
              <a:rPr lang="en-US" sz="1200" dirty="0" smtClean="0">
                <a:latin typeface="Century Gothic"/>
              </a:rPr>
              <a:t> of these craters are </a:t>
            </a:r>
          </a:p>
          <a:p>
            <a:pPr lvl="1" algn="ctr">
              <a:buNone/>
            </a:pPr>
            <a:r>
              <a:rPr lang="en-US" sz="1200" dirty="0" smtClean="0">
                <a:latin typeface="Century Gothic"/>
              </a:rPr>
              <a:t>needed to begin to get a </a:t>
            </a:r>
          </a:p>
          <a:p>
            <a:pPr lvl="1" algn="ctr">
              <a:buNone/>
            </a:pPr>
            <a:r>
              <a:rPr lang="en-US" sz="1200" dirty="0" smtClean="0">
                <a:latin typeface="Century Gothic"/>
              </a:rPr>
              <a:t>decent size-frequency distribution </a:t>
            </a:r>
          </a:p>
          <a:p>
            <a:pPr lvl="1" algn="ctr">
              <a:buNone/>
            </a:pPr>
            <a:endParaRPr lang="en-US" sz="1200" dirty="0" smtClean="0">
              <a:latin typeface="Century Gothic"/>
            </a:endParaRPr>
          </a:p>
          <a:p>
            <a:pPr lvl="1" algn="ctr">
              <a:buNone/>
            </a:pPr>
            <a:r>
              <a:rPr lang="en-US" sz="1200" b="1" dirty="0" smtClean="0">
                <a:latin typeface="Century Gothic"/>
              </a:rPr>
              <a:t>1 / 638 </a:t>
            </a:r>
            <a:r>
              <a:rPr lang="en-US" sz="1200" dirty="0" smtClean="0">
                <a:latin typeface="Century Gothic"/>
              </a:rPr>
              <a:t>Narrow Angle Camera (NAC) </a:t>
            </a:r>
          </a:p>
          <a:p>
            <a:pPr lvl="1" algn="ctr">
              <a:buNone/>
            </a:pPr>
            <a:r>
              <a:rPr lang="en-US" sz="1200" dirty="0" smtClean="0">
                <a:latin typeface="Century Gothic"/>
              </a:rPr>
              <a:t>full-res. image returned should have a new crater</a:t>
            </a:r>
          </a:p>
          <a:p>
            <a:pPr lvl="1" algn="ctr">
              <a:buNone/>
            </a:pPr>
            <a:endParaRPr lang="en-US" sz="1200" dirty="0" smtClean="0">
              <a:latin typeface="Century Gothic"/>
            </a:endParaRPr>
          </a:p>
          <a:p>
            <a:pPr lvl="1" algn="ctr">
              <a:buNone/>
            </a:pPr>
            <a:r>
              <a:rPr lang="en-US" sz="1200" b="1" dirty="0" smtClean="0">
                <a:latin typeface="Century Gothic"/>
              </a:rPr>
              <a:t>25</a:t>
            </a:r>
            <a:r>
              <a:rPr lang="en-US" sz="1200" dirty="0" smtClean="0">
                <a:latin typeface="Century Gothic"/>
              </a:rPr>
              <a:t> new impact craters, 10 </a:t>
            </a:r>
            <a:r>
              <a:rPr lang="en-US" sz="1200" dirty="0" err="1" smtClean="0">
                <a:latin typeface="Century Gothic"/>
              </a:rPr>
              <a:t>m</a:t>
            </a:r>
            <a:r>
              <a:rPr lang="en-US" sz="1200" dirty="0" smtClean="0">
                <a:latin typeface="Century Gothic"/>
              </a:rPr>
              <a:t> diameter, form / year. </a:t>
            </a:r>
          </a:p>
          <a:p>
            <a:pPr lvl="1" algn="ctr">
              <a:buNone/>
            </a:pPr>
            <a:r>
              <a:rPr lang="en-US" sz="1200" dirty="0" smtClean="0">
                <a:latin typeface="Century Gothic"/>
              </a:rPr>
              <a:t>(Alfred McEwen) </a:t>
            </a:r>
          </a:p>
        </p:txBody>
      </p:sp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283200"/>
            <a:ext cx="175768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p Arrow 9"/>
          <p:cNvSpPr/>
          <p:nvPr/>
        </p:nvSpPr>
        <p:spPr>
          <a:xfrm>
            <a:off x="7924800" y="1803400"/>
            <a:ext cx="457200" cy="2387600"/>
          </a:xfrm>
          <a:prstGeom prst="upArrow">
            <a:avLst/>
          </a:prstGeom>
          <a:blipFill rotWithShape="1">
            <a:blip r:embed="rId6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</a:rPr>
              <a:t>Methods &amp; Techniques</a:t>
            </a:r>
            <a:endParaRPr lang="en-US" dirty="0">
              <a:latin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6703" y="51816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283200"/>
            <a:ext cx="175768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3886200" y="4191000"/>
            <a:ext cx="1600200" cy="1752600"/>
          </a:xfrm>
          <a:prstGeom prst="ellipse">
            <a:avLst/>
          </a:prstGeom>
          <a:gradFill flip="none" rotWithShape="1">
            <a:gsLst>
              <a:gs pos="59000">
                <a:schemeClr val="accent1"/>
              </a:gs>
              <a:gs pos="100000">
                <a:prstClr val="white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14800" y="4572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bg1"/>
                </a:solidFill>
                <a:latin typeface="Century Gothic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Century Gothic"/>
              </a:rPr>
              <a:t>evelop the system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80588" y="2319277"/>
            <a:ext cx="4495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</a:rPr>
              <a:t>Software utilized: </a:t>
            </a:r>
          </a:p>
          <a:p>
            <a:pPr algn="ctr"/>
            <a:r>
              <a:rPr lang="en-US" dirty="0" smtClean="0">
                <a:latin typeface="Century Gothic"/>
              </a:rPr>
              <a:t>ISIS</a:t>
            </a:r>
          </a:p>
          <a:p>
            <a:pPr algn="ctr"/>
            <a:r>
              <a:rPr lang="en-US" dirty="0" err="1" smtClean="0">
                <a:latin typeface="Century Gothic"/>
              </a:rPr>
              <a:t>Qview</a:t>
            </a:r>
            <a:endParaRPr lang="en-US" dirty="0" smtClean="0">
              <a:latin typeface="Century Gothic"/>
            </a:endParaRPr>
          </a:p>
          <a:p>
            <a:pPr algn="ctr"/>
            <a:r>
              <a:rPr lang="en-US" dirty="0" err="1" smtClean="0">
                <a:latin typeface="Century Gothic"/>
              </a:rPr>
              <a:t>ExpressView</a:t>
            </a:r>
            <a:endParaRPr lang="en-US" dirty="0" smtClean="0">
              <a:latin typeface="Century Gothic"/>
            </a:endParaRPr>
          </a:p>
          <a:p>
            <a:pPr algn="ctr"/>
            <a:r>
              <a:rPr lang="en-US" dirty="0" smtClean="0">
                <a:latin typeface="Century Gothic"/>
              </a:rPr>
              <a:t>Photoshop</a:t>
            </a:r>
          </a:p>
          <a:p>
            <a:endParaRPr lang="en-US" b="1" dirty="0" smtClean="0"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</a:rPr>
              <a:t>Apollo Panoramic </a:t>
            </a:r>
            <a:br>
              <a:rPr lang="en-US" dirty="0" smtClean="0">
                <a:latin typeface="Century Gothic"/>
              </a:rPr>
            </a:br>
            <a:r>
              <a:rPr lang="en-US" dirty="0" smtClean="0">
                <a:latin typeface="Century Gothic"/>
              </a:rPr>
              <a:t>Image Map</a:t>
            </a:r>
            <a:endParaRPr lang="en-US" dirty="0">
              <a:latin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6703" y="51816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283200"/>
            <a:ext cx="175768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Picture 5.png"/>
          <p:cNvPicPr>
            <a:picLocks noGrp="1" noChangeAspect="1"/>
          </p:cNvPicPr>
          <p:nvPr>
            <p:ph idx="1"/>
          </p:nvPr>
        </p:nvPicPr>
        <p:blipFill>
          <a:blip r:embed="rId4"/>
          <a:srcRect t="-19622" b="-19622"/>
          <a:stretch>
            <a:fillRect/>
          </a:stretch>
        </p:blipFill>
        <p:spPr>
          <a:xfrm>
            <a:off x="685800" y="1752600"/>
            <a:ext cx="7770813" cy="3657600"/>
          </a:xfrm>
        </p:spPr>
      </p:pic>
      <p:sp>
        <p:nvSpPr>
          <p:cNvPr id="10" name="TextBox 9"/>
          <p:cNvSpPr txBox="1"/>
          <p:nvPr/>
        </p:nvSpPr>
        <p:spPr>
          <a:xfrm>
            <a:off x="2667000" y="4974272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</a:rPr>
              <a:t>Narrow Angle Camera (NAC) heads aboard the LRO Camera (LROC) returned high-resolution, black and white images overlapping Apollo panoramic images.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</a:rPr>
              <a:t>Similar Features</a:t>
            </a:r>
            <a:endParaRPr lang="en-US" dirty="0">
              <a:latin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6703" y="51816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610344"/>
            <a:ext cx="1371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Picture 1.png"/>
          <p:cNvPicPr>
            <a:picLocks noGrp="1" noChangeAspect="1"/>
          </p:cNvPicPr>
          <p:nvPr>
            <p:ph idx="1"/>
          </p:nvPr>
        </p:nvPicPr>
        <p:blipFill>
          <a:blip r:embed="rId4"/>
          <a:srcRect l="-16006" r="-16006"/>
          <a:stretch>
            <a:fillRect/>
          </a:stretch>
        </p:blipFill>
        <p:spPr>
          <a:xfrm>
            <a:off x="-152400" y="1905000"/>
            <a:ext cx="6629400" cy="3120355"/>
          </a:xfrm>
        </p:spPr>
      </p:pic>
      <p:sp>
        <p:nvSpPr>
          <p:cNvPr id="11" name="Rectangle 10"/>
          <p:cNvSpPr/>
          <p:nvPr/>
        </p:nvSpPr>
        <p:spPr>
          <a:xfrm>
            <a:off x="990600" y="5025355"/>
            <a:ext cx="182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defTabSz="914400">
              <a:spcBef>
                <a:spcPts val="2000"/>
              </a:spcBef>
              <a:buClr>
                <a:schemeClr val="accent3"/>
              </a:buClr>
              <a:defRPr/>
            </a:pPr>
            <a:r>
              <a:rPr lang="en-US" sz="1600" dirty="0" smtClean="0">
                <a:solidFill>
                  <a:schemeClr val="tx2"/>
                </a:solidFill>
                <a:latin typeface="Century Gothic"/>
              </a:rPr>
              <a:t>Apollo Image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7600" y="5025355"/>
            <a:ext cx="1456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 defTabSz="914400">
              <a:spcBef>
                <a:spcPts val="2000"/>
              </a:spcBef>
              <a:buClr>
                <a:schemeClr val="accent3"/>
              </a:buClr>
              <a:defRPr/>
            </a:pPr>
            <a:r>
              <a:rPr lang="en-US" sz="1600" dirty="0" smtClean="0">
                <a:solidFill>
                  <a:schemeClr val="tx2"/>
                </a:solidFill>
                <a:latin typeface="Century Gothic"/>
              </a:rPr>
              <a:t>LROC Image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2263676"/>
            <a:ext cx="3139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</a:rPr>
              <a:t>Images were correlated using prominent distinguishing features, computer determined overlap suggestions, and latitude and longitude values on index maps .  </a:t>
            </a:r>
          </a:p>
          <a:p>
            <a:endParaRPr lang="en-US" dirty="0" smtClean="0"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</a:rPr>
              <a:t>Resolution	</a:t>
            </a:r>
            <a:endParaRPr lang="en-US" dirty="0">
              <a:latin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6703" y="5181600"/>
            <a:ext cx="1099820" cy="1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283200"/>
            <a:ext cx="175768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Picture 2.png"/>
          <p:cNvPicPr>
            <a:picLocks noGrp="1" noChangeAspect="1"/>
          </p:cNvPicPr>
          <p:nvPr>
            <p:ph idx="1"/>
          </p:nvPr>
        </p:nvPicPr>
        <p:blipFill>
          <a:blip r:embed="rId4"/>
          <a:srcRect l="-47774" r="-47774"/>
          <a:stretch>
            <a:fillRect/>
          </a:stretch>
        </p:blipFill>
        <p:spPr>
          <a:xfrm>
            <a:off x="-152400" y="2057400"/>
            <a:ext cx="4826526" cy="2271770"/>
          </a:xfr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2" name="Picture 11" descr="Picture 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1913123"/>
            <a:ext cx="2057400" cy="25064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5200" y="4478099"/>
            <a:ext cx="2057400" cy="77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defTabSz="914400">
              <a:spcBef>
                <a:spcPts val="2000"/>
              </a:spcBef>
              <a:buClr>
                <a:schemeClr val="accent3"/>
              </a:buClr>
              <a:defRPr/>
            </a:pPr>
            <a:r>
              <a:rPr lang="en-US" sz="1400" dirty="0" smtClean="0">
                <a:solidFill>
                  <a:schemeClr val="tx2"/>
                </a:solidFill>
                <a:latin typeface="Century Gothic"/>
              </a:rPr>
              <a:t>LROC Image </a:t>
            </a:r>
          </a:p>
          <a:p>
            <a:pPr marL="457200" lvl="0" indent="-457200" algn="ctr" defTabSz="914400">
              <a:spcBef>
                <a:spcPts val="2000"/>
              </a:spcBef>
              <a:buClr>
                <a:schemeClr val="accent3"/>
              </a:buClr>
              <a:defRPr/>
            </a:pPr>
            <a:r>
              <a:rPr lang="en-US" sz="1400" dirty="0" smtClean="0">
                <a:solidFill>
                  <a:schemeClr val="tx2"/>
                </a:solidFill>
                <a:latin typeface="Century Gothic"/>
              </a:rPr>
              <a:t>(2009)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400" y="4495800"/>
            <a:ext cx="1905000" cy="77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defTabSz="914400">
              <a:spcBef>
                <a:spcPts val="2000"/>
              </a:spcBef>
              <a:buClr>
                <a:schemeClr val="accent3"/>
              </a:buClr>
              <a:defRPr/>
            </a:pPr>
            <a:r>
              <a:rPr lang="en-US" sz="1400" dirty="0" smtClean="0">
                <a:solidFill>
                  <a:schemeClr val="tx2"/>
                </a:solidFill>
                <a:latin typeface="Century Gothic"/>
              </a:rPr>
              <a:t>Apollo Image</a:t>
            </a:r>
          </a:p>
          <a:p>
            <a:pPr marL="457200" lvl="0" indent="-457200" algn="ctr" defTabSz="914400">
              <a:spcBef>
                <a:spcPts val="2000"/>
              </a:spcBef>
              <a:buClr>
                <a:schemeClr val="accent3"/>
              </a:buClr>
              <a:defRPr/>
            </a:pPr>
            <a:r>
              <a:rPr lang="en-US" sz="1400" dirty="0" smtClean="0">
                <a:solidFill>
                  <a:schemeClr val="tx2"/>
                </a:solidFill>
                <a:latin typeface="Century Gothic"/>
              </a:rPr>
              <a:t>(1971-1972)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1" y="2362200"/>
            <a:ext cx="2895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</a:rPr>
              <a:t>The format of the </a:t>
            </a:r>
          </a:p>
          <a:p>
            <a:r>
              <a:rPr lang="en-US" dirty="0" smtClean="0">
                <a:latin typeface="Century Gothic"/>
              </a:rPr>
              <a:t>Apollo images was updated to match that of the LROC images.</a:t>
            </a:r>
          </a:p>
          <a:p>
            <a:endParaRPr lang="en-US" dirty="0" smtClean="0">
              <a:latin typeface="Century Gothic"/>
            </a:endParaRPr>
          </a:p>
          <a:p>
            <a:endParaRPr lang="en-US" dirty="0" smtClean="0"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793</TotalTime>
  <Words>616</Words>
  <Application>Microsoft Macintosh PowerPoint</Application>
  <PresentationFormat>On-screen Show (4:3)</PresentationFormat>
  <Paragraphs>106</Paragraphs>
  <Slides>17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Folio</vt:lpstr>
      <vt:lpstr>The Lunar Reconnaissance Orbiter</vt:lpstr>
      <vt:lpstr>Introduction</vt:lpstr>
      <vt:lpstr>Presentation Objectives</vt:lpstr>
      <vt:lpstr>Project Objectives</vt:lpstr>
      <vt:lpstr>  Hypothesized Results Neukum’s production function gives:  </vt:lpstr>
      <vt:lpstr>Methods &amp; Techniques</vt:lpstr>
      <vt:lpstr>Apollo Panoramic  Image Map</vt:lpstr>
      <vt:lpstr>Similar Features</vt:lpstr>
      <vt:lpstr>Resolution </vt:lpstr>
      <vt:lpstr>Differences</vt:lpstr>
      <vt:lpstr>Angle of the Sun</vt:lpstr>
      <vt:lpstr>Bright Rays</vt:lpstr>
      <vt:lpstr>Neukum Production Size Distribution Frequency on Moon </vt:lpstr>
      <vt:lpstr>Results</vt:lpstr>
      <vt:lpstr>Discoveries  &amp; Interpretations</vt:lpstr>
      <vt:lpstr>Thank You</vt:lpstr>
      <vt:lpstr>Public Website</vt:lpstr>
    </vt:vector>
  </TitlesOfParts>
  <Company>University of Arizona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Lunar Reconnaissance Orbiter</dc:title>
  <dc:creator>Stephanie Craig</dc:creator>
  <cp:lastModifiedBy>Stephanie Craig</cp:lastModifiedBy>
  <cp:revision>57</cp:revision>
  <dcterms:created xsi:type="dcterms:W3CDTF">2010-04-12T18:49:39Z</dcterms:created>
  <dcterms:modified xsi:type="dcterms:W3CDTF">2010-04-12T19:26:15Z</dcterms:modified>
</cp:coreProperties>
</file>